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31" r:id="rId4"/>
  </p:sldMasterIdLst>
  <p:notesMasterIdLst>
    <p:notesMasterId r:id="rId19"/>
  </p:notesMasterIdLst>
  <p:sldIdLst>
    <p:sldId id="256" r:id="rId5"/>
    <p:sldId id="283" r:id="rId6"/>
    <p:sldId id="262" r:id="rId7"/>
    <p:sldId id="257" r:id="rId8"/>
    <p:sldId id="258" r:id="rId9"/>
    <p:sldId id="259" r:id="rId10"/>
    <p:sldId id="279" r:id="rId11"/>
    <p:sldId id="281" r:id="rId12"/>
    <p:sldId id="282" r:id="rId13"/>
    <p:sldId id="270" r:id="rId14"/>
    <p:sldId id="271" r:id="rId15"/>
    <p:sldId id="272" r:id="rId16"/>
    <p:sldId id="280" r:id="rId17"/>
    <p:sldId id="27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652ED6-7940-78FB-800F-0AD40DFB9F26}" v="10" dt="2020-01-13T18:34:12.350"/>
    <p1510:client id="{374042C1-51A8-E7A6-57F5-A77F37A75E47}" v="155" dt="2020-01-14T13:15:03.296"/>
    <p1510:client id="{490B0694-E76B-FDEE-BE7B-9669DC4196C5}" v="39" dt="2020-01-13T18:53:48.520"/>
    <p1510:client id="{8EC4E100-8261-4E52-83C8-C6E3D3E75C3C}" v="184" dt="2020-01-13T20:04:45.531"/>
    <p1510:client id="{BBBBA02B-7ACB-A736-40B1-B8500BE8306C}" v="25" dt="2020-01-14T13:05:03.999"/>
    <p1510:client id="{FE6F723E-08EC-7E9C-87CE-C90BE5595A95}" v="14" dt="2020-01-13T15:42:57.770"/>
    <p1510:client id="{FFCE8145-CE0B-573B-4FBF-6521A074751D}" v="386" dt="2020-01-13T18:32:37.5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DBF118-108F-4792-A7E6-3421E9BBF080}" type="datetimeFigureOut">
              <a:rPr lang="en-US" smtClean="0"/>
              <a:t>1/14/2020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05A7A4-C169-4BCF-8329-EB38C1828F8B}" type="slidenum">
              <a:rPr lang="en-US" smtClean="0"/>
              <a:t>‹#›</a:t>
            </a:fld>
            <a:endParaRPr lang="en-US"/>
          </a:p>
        </p:txBody>
      </p:sp>
    </p:spTree>
    <p:extLst>
      <p:ext uri="{BB962C8B-B14F-4D97-AF65-F5344CB8AC3E}">
        <p14:creationId xmlns:p14="http://schemas.microsoft.com/office/powerpoint/2010/main" val="645377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What is your vision for long term success?  </a:t>
            </a:r>
          </a:p>
          <a:p>
            <a:r>
              <a:rPr lang="en-US" sz="1200" kern="1200">
                <a:solidFill>
                  <a:schemeClr val="tx1"/>
                </a:solidFill>
                <a:effectLst/>
                <a:latin typeface="+mn-lt"/>
                <a:ea typeface="+mn-ea"/>
                <a:cs typeface="+mn-cs"/>
              </a:rPr>
              <a:t>What are things you want your child to be able to do in most situations, whether it is a job or schooling?  </a:t>
            </a:r>
          </a:p>
          <a:p>
            <a:r>
              <a:rPr lang="en-US" sz="1200" kern="1200">
                <a:solidFill>
                  <a:schemeClr val="tx1"/>
                </a:solidFill>
                <a:effectLst/>
                <a:latin typeface="+mn-lt"/>
                <a:ea typeface="+mn-ea"/>
                <a:cs typeface="+mn-cs"/>
              </a:rPr>
              <a:t>What is it that will prepare your child to be successful in school, relationships, and a career?</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Each parent has their own version of what success for their child is.  What are some examples you have heard?  </a:t>
            </a:r>
          </a:p>
          <a:p>
            <a:endParaRPr lang="en-US"/>
          </a:p>
        </p:txBody>
      </p:sp>
      <p:sp>
        <p:nvSpPr>
          <p:cNvPr id="4" name="Slide Number Placeholder 3"/>
          <p:cNvSpPr>
            <a:spLocks noGrp="1"/>
          </p:cNvSpPr>
          <p:nvPr>
            <p:ph type="sldNum" sz="quarter" idx="10"/>
          </p:nvPr>
        </p:nvSpPr>
        <p:spPr/>
        <p:txBody>
          <a:bodyPr/>
          <a:lstStyle/>
          <a:p>
            <a:fld id="{6F05A7A4-C169-4BCF-8329-EB38C1828F8B}" type="slidenum">
              <a:rPr lang="en-US" smtClean="0"/>
              <a:t>3</a:t>
            </a:fld>
            <a:endParaRPr lang="en-US"/>
          </a:p>
        </p:txBody>
      </p:sp>
    </p:spTree>
    <p:extLst>
      <p:ext uri="{BB962C8B-B14F-4D97-AF65-F5344CB8AC3E}">
        <p14:creationId xmlns:p14="http://schemas.microsoft.com/office/powerpoint/2010/main" val="4092676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Research, listening, and ponderings have brought me to these lists of what a college wants and what an employer wants a person to show great competence:</a:t>
            </a:r>
          </a:p>
        </p:txBody>
      </p:sp>
      <p:sp>
        <p:nvSpPr>
          <p:cNvPr id="4" name="Slide Number Placeholder 3"/>
          <p:cNvSpPr>
            <a:spLocks noGrp="1"/>
          </p:cNvSpPr>
          <p:nvPr>
            <p:ph type="sldNum" sz="quarter" idx="10"/>
          </p:nvPr>
        </p:nvSpPr>
        <p:spPr/>
        <p:txBody>
          <a:bodyPr/>
          <a:lstStyle/>
          <a:p>
            <a:fld id="{6F05A7A4-C169-4BCF-8329-EB38C1828F8B}" type="slidenum">
              <a:rPr lang="en-US" smtClean="0"/>
              <a:t>5</a:t>
            </a:fld>
            <a:endParaRPr lang="en-US"/>
          </a:p>
        </p:txBody>
      </p:sp>
    </p:spTree>
    <p:extLst>
      <p:ext uri="{BB962C8B-B14F-4D97-AF65-F5344CB8AC3E}">
        <p14:creationId xmlns:p14="http://schemas.microsoft.com/office/powerpoint/2010/main" val="859904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to model self control when “The Sky is Falling”</a:t>
            </a:r>
          </a:p>
        </p:txBody>
      </p:sp>
      <p:sp>
        <p:nvSpPr>
          <p:cNvPr id="4" name="Slide Number Placeholder 3"/>
          <p:cNvSpPr>
            <a:spLocks noGrp="1"/>
          </p:cNvSpPr>
          <p:nvPr>
            <p:ph type="sldNum" sz="quarter" idx="5"/>
          </p:nvPr>
        </p:nvSpPr>
        <p:spPr/>
        <p:txBody>
          <a:bodyPr/>
          <a:lstStyle/>
          <a:p>
            <a:fld id="{6F05A7A4-C169-4BCF-8329-EB38C1828F8B}" type="slidenum">
              <a:rPr lang="en-US" smtClean="0"/>
              <a:t>10</a:t>
            </a:fld>
            <a:endParaRPr lang="en-US"/>
          </a:p>
        </p:txBody>
      </p:sp>
    </p:spTree>
    <p:extLst>
      <p:ext uri="{BB962C8B-B14F-4D97-AF65-F5344CB8AC3E}">
        <p14:creationId xmlns:p14="http://schemas.microsoft.com/office/powerpoint/2010/main" val="3730752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What will they do?  You will start to get texts and phone calls from the bathroom about things that were forgotten.  Make your first question a calm and loving, “What do you want to do about that?”  Give them an opportunity to problem solve it.  Are they going to approach the teacher?  Are they going to take the L for today and turn it in tomorrow?  What are they going to do?  Let them talk it though.  Let them say what they think will be around that corner when they make those choices.  Is that something they can handle?  Do </a:t>
            </a:r>
            <a:r>
              <a:rPr lang="en-US" sz="1200" u="sng" kern="1200">
                <a:solidFill>
                  <a:schemeClr val="tx1"/>
                </a:solidFill>
                <a:effectLst/>
                <a:latin typeface="+mn-lt"/>
                <a:ea typeface="+mn-ea"/>
                <a:cs typeface="+mn-cs"/>
              </a:rPr>
              <a:t>they</a:t>
            </a:r>
            <a:r>
              <a:rPr lang="en-US" sz="1200" kern="1200">
                <a:solidFill>
                  <a:schemeClr val="tx1"/>
                </a:solidFill>
                <a:effectLst/>
                <a:latin typeface="+mn-lt"/>
                <a:ea typeface="+mn-ea"/>
                <a:cs typeface="+mn-cs"/>
              </a:rPr>
              <a:t> need more ideas?  </a:t>
            </a:r>
          </a:p>
        </p:txBody>
      </p:sp>
      <p:sp>
        <p:nvSpPr>
          <p:cNvPr id="4" name="Slide Number Placeholder 3"/>
          <p:cNvSpPr>
            <a:spLocks noGrp="1"/>
          </p:cNvSpPr>
          <p:nvPr>
            <p:ph type="sldNum" sz="quarter" idx="10"/>
          </p:nvPr>
        </p:nvSpPr>
        <p:spPr/>
        <p:txBody>
          <a:bodyPr/>
          <a:lstStyle/>
          <a:p>
            <a:fld id="{6F05A7A4-C169-4BCF-8329-EB38C1828F8B}" type="slidenum">
              <a:rPr lang="en-US" smtClean="0"/>
              <a:t>11</a:t>
            </a:fld>
            <a:endParaRPr lang="en-US"/>
          </a:p>
        </p:txBody>
      </p:sp>
    </p:spTree>
    <p:extLst>
      <p:ext uri="{BB962C8B-B14F-4D97-AF65-F5344CB8AC3E}">
        <p14:creationId xmlns:p14="http://schemas.microsoft.com/office/powerpoint/2010/main" val="3777879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05A7A4-C169-4BCF-8329-EB38C1828F8B}" type="slidenum">
              <a:rPr lang="en-US" smtClean="0"/>
              <a:t>12</a:t>
            </a:fld>
            <a:endParaRPr lang="en-US"/>
          </a:p>
        </p:txBody>
      </p:sp>
    </p:spTree>
    <p:extLst>
      <p:ext uri="{BB962C8B-B14F-4D97-AF65-F5344CB8AC3E}">
        <p14:creationId xmlns:p14="http://schemas.microsoft.com/office/powerpoint/2010/main" val="2727961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B61BEF0D-F0BB-DE4B-95CE-6DB70DBA9567}" type="datetimeFigureOut">
              <a:rPr lang="en-US" smtClean="0"/>
              <a:pPr/>
              <a:t>1/14/2020</a:t>
            </a:fld>
            <a:endParaRPr lang="en-US"/>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1505409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1/14/2020</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838733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1/14/2020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129786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1/14/2020</a:t>
            </a:fld>
            <a:endParaRPr lang="en-US"/>
          </a:p>
        </p:txBody>
      </p:sp>
      <p:sp>
        <p:nvSpPr>
          <p:cNvPr id="5" name="Footer Placeholder 4"/>
          <p:cNvSpPr>
            <a:spLocks noGrp="1"/>
          </p:cNvSpPr>
          <p:nvPr>
            <p:ph type="ftr" sz="quarter" idx="11"/>
          </p:nvPr>
        </p:nvSpPr>
        <p:spPr/>
        <p:txBody>
          <a:bodyPr/>
          <a:lstStyle/>
          <a:p>
            <a:endParaRPr lang="en-US"/>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313124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1/14/2020</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738550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1/14/2020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942369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1/14/2020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573618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890509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1/14/2020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37550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628361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1/14/2020</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433947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28494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1/14/2020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786477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1/14/2020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792237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1/14/2020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812755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1/14/2020</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618338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1/14/2020</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639381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B61BEF0D-F0BB-DE4B-95CE-6DB70DBA9567}" type="datetimeFigureOut">
              <a:rPr lang="en-US" smtClean="0"/>
              <a:pPr/>
              <a:t>1/14/2020</a:t>
            </a:fld>
            <a:endParaRPr lang="en-US"/>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1375044261"/>
      </p:ext>
    </p:extLst>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 id="2147484043" r:id="rId12"/>
    <p:sldLayoutId id="2147484044" r:id="rId13"/>
    <p:sldLayoutId id="2147484045" r:id="rId14"/>
    <p:sldLayoutId id="2147484046" r:id="rId15"/>
    <p:sldLayoutId id="2147484047" r:id="rId16"/>
    <p:sldLayoutId id="2147484048"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chemicallyinclined.wordpress.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KSXXYH4pWfs?feature=oembe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intersection4learning.blogspot.com/2012/01/wonder-wednesday-most-important.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4teens10.blogspot.com/"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en.wikipedia.org/wiki/File:Hampshire_college.jp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litemind.com/study-matrix-mind-map-showcase/"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thebluediamondgallery.com/scrabble/s/study.html"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ocialwork.buffalo.edu/resources/self-care-starter-kit.html"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92301" y="2006600"/>
            <a:ext cx="9612312" cy="860425"/>
          </a:xfrm>
        </p:spPr>
        <p:txBody>
          <a:bodyPr>
            <a:normAutofit fontScale="90000"/>
          </a:bodyPr>
          <a:lstStyle/>
          <a:p>
            <a:r>
              <a:rPr lang="en-US" sz="4400"/>
              <a:t>Success and Stress Management in Middle School </a:t>
            </a:r>
          </a:p>
        </p:txBody>
      </p:sp>
      <p:sp>
        <p:nvSpPr>
          <p:cNvPr id="3" name="Subtitle 2"/>
          <p:cNvSpPr>
            <a:spLocks noGrp="1"/>
          </p:cNvSpPr>
          <p:nvPr>
            <p:ph type="subTitle" idx="1"/>
          </p:nvPr>
        </p:nvSpPr>
        <p:spPr>
          <a:xfrm>
            <a:off x="2589213" y="4396379"/>
            <a:ext cx="8915399" cy="1483721"/>
          </a:xfrm>
        </p:spPr>
        <p:txBody>
          <a:bodyPr>
            <a:noAutofit/>
          </a:bodyPr>
          <a:lstStyle/>
          <a:p>
            <a:pPr algn="r"/>
            <a:r>
              <a:rPr lang="en-US" sz="2400" b="1">
                <a:latin typeface="Bell MT" panose="02020503060305020303" pitchFamily="18" charset="0"/>
              </a:rPr>
              <a:t>HMS School Counseling Department</a:t>
            </a:r>
          </a:p>
        </p:txBody>
      </p:sp>
    </p:spTree>
    <p:extLst>
      <p:ext uri="{BB962C8B-B14F-4D97-AF65-F5344CB8AC3E}">
        <p14:creationId xmlns:p14="http://schemas.microsoft.com/office/powerpoint/2010/main" val="308942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9925" y="497110"/>
            <a:ext cx="7465475" cy="1280890"/>
          </a:xfrm>
        </p:spPr>
        <p:txBody>
          <a:bodyPr>
            <a:normAutofit fontScale="90000"/>
          </a:bodyPr>
          <a:lstStyle/>
          <a:p>
            <a:pPr algn="ctr"/>
            <a:br>
              <a:rPr lang="en-US" b="1"/>
            </a:br>
            <a:r>
              <a:rPr lang="en-US" b="1"/>
              <a:t>Model Resilience.</a:t>
            </a:r>
            <a:br>
              <a:rPr lang="en-US" b="1"/>
            </a:br>
            <a:r>
              <a:rPr lang="en-US" sz="1050" b="1"/>
              <a:t> </a:t>
            </a:r>
            <a:br>
              <a:rPr lang="en-US" b="1"/>
            </a:br>
            <a:r>
              <a:rPr lang="en-US" b="1"/>
              <a:t>The sky is falling…</a:t>
            </a:r>
            <a:br>
              <a:rPr lang="en-US" b="1"/>
            </a:br>
            <a:r>
              <a:rPr lang="en-US" b="1"/>
              <a:t>	And there is a tornado, too!</a:t>
            </a:r>
          </a:p>
        </p:txBody>
      </p:sp>
      <p:sp>
        <p:nvSpPr>
          <p:cNvPr id="3" name="Content Placeholder 2"/>
          <p:cNvSpPr>
            <a:spLocks noGrp="1"/>
          </p:cNvSpPr>
          <p:nvPr>
            <p:ph idx="1"/>
          </p:nvPr>
        </p:nvSpPr>
        <p:spPr>
          <a:xfrm>
            <a:off x="2036366" y="2482344"/>
            <a:ext cx="9450525" cy="3760304"/>
          </a:xfrm>
        </p:spPr>
        <p:txBody>
          <a:bodyPr/>
          <a:lstStyle/>
          <a:p>
            <a:r>
              <a:rPr lang="en-US" sz="2400"/>
              <a:t>When we act like the sky is falling, our children have no alternatives but to take the cue from us and re-act like the sky is falling.  </a:t>
            </a:r>
          </a:p>
          <a:p>
            <a:r>
              <a:rPr lang="en-US" sz="2400"/>
              <a:t>Show yourself taking a breath. </a:t>
            </a:r>
          </a:p>
          <a:p>
            <a:r>
              <a:rPr lang="en-US" sz="2400"/>
              <a:t> Show yourself as needing to respond in a few minutes.  </a:t>
            </a:r>
          </a:p>
          <a:p>
            <a:r>
              <a:rPr lang="en-US" sz="2400"/>
              <a:t>Show yourself as “I am getting more upset the more I think about this so I need to stop talking right now.”</a:t>
            </a:r>
          </a:p>
        </p:txBody>
      </p:sp>
      <p:pic>
        <p:nvPicPr>
          <p:cNvPr id="4" name="Picture 4" descr="A close up of a sign&#10;&#10;Description generated with high confidence">
            <a:extLst>
              <a:ext uri="{FF2B5EF4-FFF2-40B4-BE49-F238E27FC236}">
                <a16:creationId xmlns:a16="http://schemas.microsoft.com/office/drawing/2014/main" id="{3493EF44-C2FA-4153-B260-A5B798F9206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338806" y="597412"/>
            <a:ext cx="2386312" cy="1303379"/>
          </a:xfrm>
          <a:prstGeom prst="rect">
            <a:avLst/>
          </a:prstGeom>
        </p:spPr>
      </p:pic>
      <p:sp>
        <p:nvSpPr>
          <p:cNvPr id="6" name="TextBox 5">
            <a:extLst>
              <a:ext uri="{FF2B5EF4-FFF2-40B4-BE49-F238E27FC236}">
                <a16:creationId xmlns:a16="http://schemas.microsoft.com/office/drawing/2014/main" id="{CCB28BD2-7DDE-4599-83A4-C96C6CF0C486}"/>
              </a:ext>
            </a:extLst>
          </p:cNvPr>
          <p:cNvSpPr txBox="1"/>
          <p:nvPr/>
        </p:nvSpPr>
        <p:spPr>
          <a:xfrm>
            <a:off x="981919" y="2054688"/>
            <a:ext cx="2743200" cy="317500"/>
          </a:xfrm>
          <a:prstGeom prst="rect">
            <a:avLst/>
          </a:prstGeom>
        </p:spPr>
        <p:txBody>
          <a:bodyPr anchor="t">
            <a:normAutofit fontScale="92500" lnSpcReduction="20000"/>
          </a:bodyPr>
          <a:lstStyle/>
          <a:p>
            <a:endParaRPr lang="en-US"/>
          </a:p>
        </p:txBody>
      </p:sp>
    </p:spTree>
    <p:extLst>
      <p:ext uri="{BB962C8B-B14F-4D97-AF65-F5344CB8AC3E}">
        <p14:creationId xmlns:p14="http://schemas.microsoft.com/office/powerpoint/2010/main" val="126300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761413" cy="706964"/>
          </a:xfrm>
        </p:spPr>
        <p:txBody>
          <a:bodyPr>
            <a:normAutofit/>
          </a:bodyPr>
          <a:lstStyle/>
          <a:p>
            <a:r>
              <a:rPr lang="en-US" b="1"/>
              <a:t>Do not join them in the tornado!</a:t>
            </a:r>
          </a:p>
        </p:txBody>
      </p:sp>
      <p:sp>
        <p:nvSpPr>
          <p:cNvPr id="3" name="Content Placeholder 2"/>
          <p:cNvSpPr>
            <a:spLocks noGrp="1"/>
          </p:cNvSpPr>
          <p:nvPr>
            <p:ph idx="1"/>
          </p:nvPr>
        </p:nvSpPr>
        <p:spPr>
          <a:xfrm>
            <a:off x="1154954" y="2603500"/>
            <a:ext cx="6397313" cy="3416300"/>
          </a:xfrm>
        </p:spPr>
        <p:txBody>
          <a:bodyPr vert="horz" lIns="91440" tIns="45720" rIns="91440" bIns="45720" rtlCol="0" anchor="ctr">
            <a:normAutofit/>
          </a:bodyPr>
          <a:lstStyle/>
          <a:p>
            <a:r>
              <a:rPr lang="en-US"/>
              <a:t>Even though you know the way out and can get them out of it </a:t>
            </a:r>
            <a:r>
              <a:rPr lang="en-US" err="1"/>
              <a:t>soooo</a:t>
            </a:r>
            <a:r>
              <a:rPr lang="en-US"/>
              <a:t> much faster if they would just let you handle it.  </a:t>
            </a:r>
          </a:p>
          <a:p>
            <a:r>
              <a:rPr lang="en-US"/>
              <a:t>Do not join them in the tornado.  Coach them on what they can do to handle it themselves. </a:t>
            </a:r>
          </a:p>
          <a:p>
            <a:endParaRPr lang="en-US"/>
          </a:p>
        </p:txBody>
      </p:sp>
      <p:pic>
        <p:nvPicPr>
          <p:cNvPr id="4" name="Picture 4" descr="A close up of text on a white background&#10;&#10;Description generated with very high confidence">
            <a:extLst>
              <a:ext uri="{FF2B5EF4-FFF2-40B4-BE49-F238E27FC236}">
                <a16:creationId xmlns:a16="http://schemas.microsoft.com/office/drawing/2014/main" id="{79948CE4-8D3B-41BC-B5C7-102F846358B8}"/>
              </a:ext>
            </a:extLst>
          </p:cNvPr>
          <p:cNvPicPr>
            <a:picLocks noChangeAspect="1"/>
          </p:cNvPicPr>
          <p:nvPr/>
        </p:nvPicPr>
        <p:blipFill>
          <a:blip r:embed="rId3"/>
          <a:stretch>
            <a:fillRect/>
          </a:stretch>
        </p:blipFill>
        <p:spPr>
          <a:xfrm>
            <a:off x="8172703" y="2775951"/>
            <a:ext cx="2775783"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58806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5925" y="624110"/>
            <a:ext cx="5909449" cy="1280890"/>
          </a:xfrm>
        </p:spPr>
        <p:txBody>
          <a:bodyPr>
            <a:normAutofit/>
          </a:bodyPr>
          <a:lstStyle/>
          <a:p>
            <a:r>
              <a:rPr lang="en-US"/>
              <a:t>When you get the call </a:t>
            </a:r>
            <a:br>
              <a:rPr lang="en-US"/>
            </a:br>
            <a:r>
              <a:rPr lang="en-US"/>
              <a:t>	from the bathroom…</a:t>
            </a:r>
          </a:p>
        </p:txBody>
      </p:sp>
      <p:sp>
        <p:nvSpPr>
          <p:cNvPr id="3" name="Content Placeholder 2"/>
          <p:cNvSpPr>
            <a:spLocks noGrp="1"/>
          </p:cNvSpPr>
          <p:nvPr>
            <p:ph idx="1"/>
          </p:nvPr>
        </p:nvSpPr>
        <p:spPr>
          <a:xfrm>
            <a:off x="2226365" y="2514600"/>
            <a:ext cx="9278247" cy="3273287"/>
          </a:xfrm>
        </p:spPr>
        <p:txBody>
          <a:bodyPr>
            <a:normAutofit/>
          </a:bodyPr>
          <a:lstStyle/>
          <a:p>
            <a:r>
              <a:rPr lang="en-US" sz="2400"/>
              <a:t>Oh, Babe.  What a bummer.  </a:t>
            </a:r>
          </a:p>
          <a:p>
            <a:r>
              <a:rPr lang="en-US" sz="2400"/>
              <a:t>What do you want to do about that?</a:t>
            </a:r>
          </a:p>
          <a:p>
            <a:r>
              <a:rPr lang="en-US" sz="2400"/>
              <a:t>What will happen if you do/don’t do that?</a:t>
            </a:r>
          </a:p>
          <a:p>
            <a:r>
              <a:rPr lang="en-US" sz="2400"/>
              <a:t>Do you think you can handle it?  </a:t>
            </a:r>
          </a:p>
          <a:p>
            <a:r>
              <a:rPr lang="en-US" sz="2400"/>
              <a:t>Do you want any other ideas?</a:t>
            </a:r>
          </a:p>
          <a:p>
            <a:r>
              <a:rPr lang="en-US" sz="2400"/>
              <a:t>I’m proud of you for figuring something out.  See you later.</a:t>
            </a:r>
          </a:p>
        </p:txBody>
      </p:sp>
    </p:spTree>
    <p:extLst>
      <p:ext uri="{BB962C8B-B14F-4D97-AF65-F5344CB8AC3E}">
        <p14:creationId xmlns:p14="http://schemas.microsoft.com/office/powerpoint/2010/main" val="173263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4DB50-A73A-466D-8642-708FEC1EAB8E}"/>
              </a:ext>
            </a:extLst>
          </p:cNvPr>
          <p:cNvSpPr>
            <a:spLocks noGrp="1"/>
          </p:cNvSpPr>
          <p:nvPr>
            <p:ph type="title"/>
          </p:nvPr>
        </p:nvSpPr>
        <p:spPr>
          <a:xfrm>
            <a:off x="952501" y="973668"/>
            <a:ext cx="8963866" cy="855132"/>
          </a:xfrm>
        </p:spPr>
        <p:txBody>
          <a:bodyPr/>
          <a:lstStyle/>
          <a:p>
            <a:pPr algn="ctr"/>
            <a:r>
              <a:rPr lang="en-US"/>
              <a:t>		It Takes a Village!  </a:t>
            </a:r>
            <a:br>
              <a:rPr lang="en-US"/>
            </a:br>
            <a:r>
              <a:rPr lang="en-US"/>
              <a:t>We are all in this together</a:t>
            </a:r>
            <a:r>
              <a:rPr lang="en-US">
                <a:sym typeface="Wingdings" panose="05000000000000000000" pitchFamily="2" charset="2"/>
              </a:rPr>
              <a:t>. </a:t>
            </a:r>
            <a:endParaRPr lang="en-US"/>
          </a:p>
        </p:txBody>
      </p:sp>
      <p:pic>
        <p:nvPicPr>
          <p:cNvPr id="4" name="Content Placeholder 3">
            <a:extLst>
              <a:ext uri="{FF2B5EF4-FFF2-40B4-BE49-F238E27FC236}">
                <a16:creationId xmlns:a16="http://schemas.microsoft.com/office/drawing/2014/main" id="{8A6E7813-1A90-42B6-97A8-F5C313DCADBE}"/>
              </a:ext>
            </a:extLst>
          </p:cNvPr>
          <p:cNvPicPr>
            <a:picLocks noGrp="1" noChangeAspect="1"/>
          </p:cNvPicPr>
          <p:nvPr>
            <p:ph idx="1"/>
          </p:nvPr>
        </p:nvPicPr>
        <p:blipFill rotWithShape="1">
          <a:blip r:embed="rId2"/>
          <a:srcRect l="80856" t="7714" r="1735" b="54367"/>
          <a:stretch/>
        </p:blipFill>
        <p:spPr>
          <a:xfrm>
            <a:off x="4429126" y="2781300"/>
            <a:ext cx="3008572" cy="3686175"/>
          </a:xfrm>
          <a:prstGeom prst="rect">
            <a:avLst/>
          </a:prstGeom>
        </p:spPr>
      </p:pic>
    </p:spTree>
    <p:extLst>
      <p:ext uri="{BB962C8B-B14F-4D97-AF65-F5344CB8AC3E}">
        <p14:creationId xmlns:p14="http://schemas.microsoft.com/office/powerpoint/2010/main" val="3398009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1925" y="624110"/>
            <a:ext cx="5769197" cy="860133"/>
          </a:xfrm>
        </p:spPr>
        <p:txBody>
          <a:bodyPr>
            <a:normAutofit/>
          </a:bodyPr>
          <a:lstStyle/>
          <a:p>
            <a:pPr algn="ctr"/>
            <a:r>
              <a:rPr lang="en-US" b="1"/>
              <a:t>Books for inspiration:</a:t>
            </a:r>
          </a:p>
        </p:txBody>
      </p:sp>
      <p:sp>
        <p:nvSpPr>
          <p:cNvPr id="3" name="Content Placeholder 2"/>
          <p:cNvSpPr>
            <a:spLocks noGrp="1"/>
          </p:cNvSpPr>
          <p:nvPr>
            <p:ph idx="1"/>
          </p:nvPr>
        </p:nvSpPr>
        <p:spPr>
          <a:xfrm>
            <a:off x="1331689" y="2139917"/>
            <a:ext cx="9357760" cy="4837043"/>
          </a:xfrm>
        </p:spPr>
        <p:txBody>
          <a:bodyPr/>
          <a:lstStyle/>
          <a:p>
            <a:r>
              <a:rPr lang="en-US" sz="2400" u="sng"/>
              <a:t>Parenting with Love and Logic</a:t>
            </a:r>
            <a:r>
              <a:rPr lang="en-US" sz="2400"/>
              <a:t>, by Foster Cline and Jim Fey</a:t>
            </a:r>
          </a:p>
          <a:p>
            <a:pPr marL="0" indent="0">
              <a:buNone/>
            </a:pPr>
            <a:endParaRPr lang="en-US" sz="2400"/>
          </a:p>
          <a:p>
            <a:r>
              <a:rPr lang="en-US" sz="2400" u="sng"/>
              <a:t>How to talk so children will listen and listen so children will talk,</a:t>
            </a:r>
            <a:r>
              <a:rPr lang="en-US" sz="2400"/>
              <a:t> by Farber and </a:t>
            </a:r>
            <a:r>
              <a:rPr lang="en-US" sz="2400" err="1"/>
              <a:t>Mazlish</a:t>
            </a:r>
            <a:endParaRPr lang="en-US" sz="2400"/>
          </a:p>
          <a:p>
            <a:pPr marL="0" indent="0">
              <a:buNone/>
            </a:pPr>
            <a:endParaRPr lang="en-US" sz="2400"/>
          </a:p>
          <a:p>
            <a:r>
              <a:rPr lang="en-US" sz="2400" u="sng"/>
              <a:t>The Gift of Failure: How the Best Parents Learn to Let Go So Their Children Can Succeed</a:t>
            </a:r>
            <a:r>
              <a:rPr lang="en-US" sz="2400"/>
              <a:t>, by Jessica </a:t>
            </a:r>
            <a:r>
              <a:rPr lang="en-US" sz="2400" err="1"/>
              <a:t>Lahey</a:t>
            </a:r>
            <a:endParaRPr lang="en-US" sz="2400"/>
          </a:p>
          <a:p>
            <a:pPr marL="0" indent="0">
              <a:buNone/>
            </a:pPr>
            <a:endParaRPr lang="en-US" sz="2400"/>
          </a:p>
          <a:p>
            <a:r>
              <a:rPr lang="en-US" sz="2400" u="sng"/>
              <a:t>Bloom: 50 Things to Say, Think, and Do with Anxious, Angry, and Over-the-Top Kids</a:t>
            </a:r>
            <a:r>
              <a:rPr lang="en-US" sz="2400"/>
              <a:t>, by Lynne Kenney</a:t>
            </a:r>
          </a:p>
          <a:p>
            <a:endParaRPr lang="en-US" b="1"/>
          </a:p>
        </p:txBody>
      </p:sp>
    </p:spTree>
    <p:extLst>
      <p:ext uri="{BB962C8B-B14F-4D97-AF65-F5344CB8AC3E}">
        <p14:creationId xmlns:p14="http://schemas.microsoft.com/office/powerpoint/2010/main" val="1580022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hlinkClick r:id="" action="ppaction://media"/>
            <a:extLst>
              <a:ext uri="{FF2B5EF4-FFF2-40B4-BE49-F238E27FC236}">
                <a16:creationId xmlns:a16="http://schemas.microsoft.com/office/drawing/2014/main" id="{43A93D51-0FCC-4145-8EDB-DDABAF7839E0}"/>
              </a:ext>
            </a:extLst>
          </p:cNvPr>
          <p:cNvPicPr>
            <a:picLocks noGrp="1" noRot="1" noChangeAspect="1"/>
          </p:cNvPicPr>
          <p:nvPr>
            <p:ph idx="1"/>
            <a:videoFile r:link="rId1"/>
          </p:nvPr>
        </p:nvPicPr>
        <p:blipFill>
          <a:blip r:embed="rId3"/>
          <a:stretch>
            <a:fillRect/>
          </a:stretch>
        </p:blipFill>
        <p:spPr>
          <a:xfrm>
            <a:off x="3258873" y="2603500"/>
            <a:ext cx="4555066" cy="3416300"/>
          </a:xfrm>
        </p:spPr>
      </p:pic>
    </p:spTree>
    <p:extLst>
      <p:ext uri="{BB962C8B-B14F-4D97-AF65-F5344CB8AC3E}">
        <p14:creationId xmlns:p14="http://schemas.microsoft.com/office/powerpoint/2010/main" val="448432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9926" y="624110"/>
            <a:ext cx="7518484" cy="1280890"/>
          </a:xfrm>
        </p:spPr>
        <p:txBody>
          <a:bodyPr>
            <a:normAutofit/>
          </a:bodyPr>
          <a:lstStyle/>
          <a:p>
            <a:r>
              <a:rPr lang="en-US"/>
              <a:t>What is your vision for long term success?</a:t>
            </a:r>
          </a:p>
        </p:txBody>
      </p:sp>
      <p:sp>
        <p:nvSpPr>
          <p:cNvPr id="3" name="Content Placeholder 2"/>
          <p:cNvSpPr>
            <a:spLocks noGrp="1"/>
          </p:cNvSpPr>
          <p:nvPr>
            <p:ph idx="1"/>
          </p:nvPr>
        </p:nvSpPr>
        <p:spPr>
          <a:xfrm>
            <a:off x="2081212" y="2260600"/>
            <a:ext cx="8915400" cy="3777622"/>
          </a:xfrm>
        </p:spPr>
        <p:txBody>
          <a:bodyPr>
            <a:normAutofit/>
          </a:bodyPr>
          <a:lstStyle/>
          <a:p>
            <a:r>
              <a:rPr lang="en-US" sz="2800"/>
              <a:t>What do you want your child to be able to do in most settings—whether it is in</a:t>
            </a:r>
          </a:p>
          <a:p>
            <a:pPr lvl="1"/>
            <a:r>
              <a:rPr lang="en-US" sz="2600"/>
              <a:t>school, </a:t>
            </a:r>
          </a:p>
          <a:p>
            <a:pPr lvl="1"/>
            <a:r>
              <a:rPr lang="en-US" sz="2600"/>
              <a:t>career, </a:t>
            </a:r>
          </a:p>
          <a:p>
            <a:pPr lvl="1"/>
            <a:r>
              <a:rPr lang="en-US" sz="2600"/>
              <a:t>college, and </a:t>
            </a:r>
          </a:p>
          <a:p>
            <a:pPr lvl="1"/>
            <a:r>
              <a:rPr lang="en-US" sz="2600"/>
              <a:t>relationships?</a:t>
            </a:r>
          </a:p>
          <a:p>
            <a:r>
              <a:rPr lang="en-US" sz="2800"/>
              <a:t>What are some examples?</a:t>
            </a:r>
          </a:p>
        </p:txBody>
      </p:sp>
      <p:pic>
        <p:nvPicPr>
          <p:cNvPr id="4" name="Picture 4" descr="A person wearing glasses&#10;&#10;Description generated with high confidence">
            <a:extLst>
              <a:ext uri="{FF2B5EF4-FFF2-40B4-BE49-F238E27FC236}">
                <a16:creationId xmlns:a16="http://schemas.microsoft.com/office/drawing/2014/main" id="{99B1B4CA-B71E-41D3-A207-35C2DCB99E0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675945" y="3621180"/>
            <a:ext cx="3177250" cy="1882347"/>
          </a:xfrm>
          <a:prstGeom prst="rect">
            <a:avLst/>
          </a:prstGeom>
        </p:spPr>
      </p:pic>
      <p:sp>
        <p:nvSpPr>
          <p:cNvPr id="6" name="TextBox 5">
            <a:extLst>
              <a:ext uri="{FF2B5EF4-FFF2-40B4-BE49-F238E27FC236}">
                <a16:creationId xmlns:a16="http://schemas.microsoft.com/office/drawing/2014/main" id="{B2A0834B-D2B3-43ED-91BA-304C2CBC3A73}"/>
              </a:ext>
            </a:extLst>
          </p:cNvPr>
          <p:cNvSpPr txBox="1"/>
          <p:nvPr/>
        </p:nvSpPr>
        <p:spPr>
          <a:xfrm>
            <a:off x="7675945" y="5503782"/>
            <a:ext cx="3177250" cy="317500"/>
          </a:xfrm>
          <a:prstGeom prst="rect">
            <a:avLst/>
          </a:prstGeom>
        </p:spPr>
        <p:txBody>
          <a:bodyPr anchor="t">
            <a:normAutofit fontScale="92500" lnSpcReduction="20000"/>
          </a:bodyPr>
          <a:lstStyle/>
          <a:p>
            <a:endParaRPr lang="en-US"/>
          </a:p>
        </p:txBody>
      </p:sp>
    </p:spTree>
    <p:extLst>
      <p:ext uri="{BB962C8B-B14F-4D97-AF65-F5344CB8AC3E}">
        <p14:creationId xmlns:p14="http://schemas.microsoft.com/office/powerpoint/2010/main" val="98007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Larger Goals for Long Term Success</a:t>
            </a:r>
          </a:p>
        </p:txBody>
      </p:sp>
      <p:sp>
        <p:nvSpPr>
          <p:cNvPr id="3" name="Content Placeholder 2"/>
          <p:cNvSpPr>
            <a:spLocks noGrp="1"/>
          </p:cNvSpPr>
          <p:nvPr>
            <p:ph idx="1"/>
          </p:nvPr>
        </p:nvSpPr>
        <p:spPr>
          <a:xfrm>
            <a:off x="1252176" y="2523460"/>
            <a:ext cx="9437273" cy="3777622"/>
          </a:xfrm>
        </p:spPr>
        <p:txBody>
          <a:bodyPr/>
          <a:lstStyle/>
          <a:p>
            <a:pPr marL="0" indent="0">
              <a:buNone/>
            </a:pPr>
            <a:r>
              <a:rPr lang="en-US" sz="2400" b="1"/>
              <a:t>I want all kids to know…</a:t>
            </a:r>
          </a:p>
          <a:p>
            <a:endParaRPr lang="en-US"/>
          </a:p>
          <a:p>
            <a:r>
              <a:rPr lang="en-US" sz="2400"/>
              <a:t>Who you are</a:t>
            </a:r>
          </a:p>
          <a:p>
            <a:r>
              <a:rPr lang="en-US" sz="2400"/>
              <a:t>How to handle yourself when you are not under supervision</a:t>
            </a:r>
          </a:p>
          <a:p>
            <a:r>
              <a:rPr lang="en-US" sz="2400"/>
              <a:t>How to handle yourself when you get in over your head</a:t>
            </a:r>
          </a:p>
          <a:p>
            <a:r>
              <a:rPr lang="en-US" sz="2400"/>
              <a:t>How to problem solve so you can make corrections, restitution, or decide on a new path.</a:t>
            </a:r>
          </a:p>
          <a:p>
            <a:endParaRPr lang="en-US"/>
          </a:p>
        </p:txBody>
      </p:sp>
      <p:pic>
        <p:nvPicPr>
          <p:cNvPr id="4" name="Picture 4">
            <a:extLst>
              <a:ext uri="{FF2B5EF4-FFF2-40B4-BE49-F238E27FC236}">
                <a16:creationId xmlns:a16="http://schemas.microsoft.com/office/drawing/2014/main" id="{282FB544-AA1F-4D2C-BE98-3C8D6323CDF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119641" y="1784430"/>
            <a:ext cx="2193403" cy="1813368"/>
          </a:xfrm>
          <a:prstGeom prst="rect">
            <a:avLst/>
          </a:prstGeom>
        </p:spPr>
      </p:pic>
      <p:sp>
        <p:nvSpPr>
          <p:cNvPr id="6" name="TextBox 5">
            <a:extLst>
              <a:ext uri="{FF2B5EF4-FFF2-40B4-BE49-F238E27FC236}">
                <a16:creationId xmlns:a16="http://schemas.microsoft.com/office/drawing/2014/main" id="{1065CE97-13E8-4E27-933A-A50C86EB57D1}"/>
              </a:ext>
            </a:extLst>
          </p:cNvPr>
          <p:cNvSpPr txBox="1"/>
          <p:nvPr/>
        </p:nvSpPr>
        <p:spPr>
          <a:xfrm>
            <a:off x="7936375" y="4475544"/>
            <a:ext cx="2752845" cy="172817"/>
          </a:xfrm>
          <a:prstGeom prst="rect">
            <a:avLst/>
          </a:prstGeom>
        </p:spPr>
        <p:txBody>
          <a:bodyPr anchor="t">
            <a:normAutofit fontScale="32500" lnSpcReduction="20000"/>
          </a:bodyPr>
          <a:lstStyle/>
          <a:p>
            <a:endParaRPr lang="en-US"/>
          </a:p>
        </p:txBody>
      </p:sp>
    </p:spTree>
    <p:extLst>
      <p:ext uri="{BB962C8B-B14F-4D97-AF65-F5344CB8AC3E}">
        <p14:creationId xmlns:p14="http://schemas.microsoft.com/office/powerpoint/2010/main" val="366742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9181" y="754064"/>
            <a:ext cx="7770275" cy="1280890"/>
          </a:xfrm>
        </p:spPr>
        <p:txBody>
          <a:bodyPr>
            <a:normAutofit fontScale="90000"/>
          </a:bodyPr>
          <a:lstStyle/>
          <a:p>
            <a:pPr algn="ctr"/>
            <a:r>
              <a:rPr lang="en-US" b="1"/>
              <a:t>What colleges want their students </a:t>
            </a:r>
            <a:br>
              <a:rPr lang="en-US" b="1"/>
            </a:br>
            <a:r>
              <a:rPr lang="en-US" b="1"/>
              <a:t>to be able to do:</a:t>
            </a:r>
            <a:br>
              <a:rPr lang="en-US" b="1"/>
            </a:br>
            <a:endParaRPr lang="en-US"/>
          </a:p>
        </p:txBody>
      </p:sp>
      <p:sp>
        <p:nvSpPr>
          <p:cNvPr id="3" name="Content Placeholder 2"/>
          <p:cNvSpPr>
            <a:spLocks noGrp="1"/>
          </p:cNvSpPr>
          <p:nvPr>
            <p:ph idx="1"/>
          </p:nvPr>
        </p:nvSpPr>
        <p:spPr>
          <a:xfrm>
            <a:off x="755321" y="2331073"/>
            <a:ext cx="9689064" cy="4394200"/>
          </a:xfrm>
        </p:spPr>
        <p:txBody>
          <a:bodyPr>
            <a:noAutofit/>
          </a:bodyPr>
          <a:lstStyle/>
          <a:p>
            <a:r>
              <a:rPr lang="en-US" sz="2400"/>
              <a:t>Get along well with others.</a:t>
            </a:r>
          </a:p>
          <a:p>
            <a:r>
              <a:rPr lang="en-US" sz="2400"/>
              <a:t>Speak up when you don’t understand.</a:t>
            </a:r>
          </a:p>
          <a:p>
            <a:r>
              <a:rPr lang="en-US" sz="2400"/>
              <a:t>Do your studies every day—without expecting anyone to check on you.</a:t>
            </a:r>
          </a:p>
          <a:p>
            <a:r>
              <a:rPr lang="en-US" sz="2400"/>
              <a:t>Have safe fun.</a:t>
            </a:r>
          </a:p>
          <a:p>
            <a:r>
              <a:rPr lang="en-US" sz="2400"/>
              <a:t>Turn in complete work on time.</a:t>
            </a:r>
          </a:p>
          <a:p>
            <a:r>
              <a:rPr lang="en-US" sz="2400"/>
              <a:t>Be creative!</a:t>
            </a:r>
          </a:p>
          <a:p>
            <a:r>
              <a:rPr lang="en-US" sz="2400"/>
              <a:t>Show up on time, every day.</a:t>
            </a:r>
          </a:p>
          <a:p>
            <a:r>
              <a:rPr lang="en-US" sz="2400"/>
              <a:t>Work hard even when you are not in class.</a:t>
            </a:r>
          </a:p>
        </p:txBody>
      </p:sp>
      <p:pic>
        <p:nvPicPr>
          <p:cNvPr id="4" name="Picture 4" descr="A group of people playing football on a field&#10;&#10;Description generated with very high confidence">
            <a:extLst>
              <a:ext uri="{FF2B5EF4-FFF2-40B4-BE49-F238E27FC236}">
                <a16:creationId xmlns:a16="http://schemas.microsoft.com/office/drawing/2014/main" id="{01C4B18E-04C0-432D-9327-CC8CA82CD0C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081059" y="3681714"/>
            <a:ext cx="3611302" cy="2407534"/>
          </a:xfrm>
          <a:prstGeom prst="rect">
            <a:avLst/>
          </a:prstGeom>
        </p:spPr>
      </p:pic>
      <p:sp>
        <p:nvSpPr>
          <p:cNvPr id="6" name="TextBox 5">
            <a:extLst>
              <a:ext uri="{FF2B5EF4-FFF2-40B4-BE49-F238E27FC236}">
                <a16:creationId xmlns:a16="http://schemas.microsoft.com/office/drawing/2014/main" id="{5E7DBC61-98F1-4C10-96F2-289A0F8A77BE}"/>
              </a:ext>
            </a:extLst>
          </p:cNvPr>
          <p:cNvSpPr txBox="1"/>
          <p:nvPr/>
        </p:nvSpPr>
        <p:spPr>
          <a:xfrm>
            <a:off x="8081059" y="6108539"/>
            <a:ext cx="3611302" cy="298209"/>
          </a:xfrm>
          <a:prstGeom prst="rect">
            <a:avLst/>
          </a:prstGeom>
        </p:spPr>
        <p:txBody>
          <a:bodyPr anchor="t">
            <a:normAutofit fontScale="85000" lnSpcReduction="10000"/>
          </a:bodyPr>
          <a:lstStyle/>
          <a:p>
            <a:endParaRPr lang="en-US"/>
          </a:p>
        </p:txBody>
      </p:sp>
    </p:spTree>
    <p:extLst>
      <p:ext uri="{BB962C8B-B14F-4D97-AF65-F5344CB8AC3E}">
        <p14:creationId xmlns:p14="http://schemas.microsoft.com/office/powerpoint/2010/main" val="183833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9018" y="898784"/>
            <a:ext cx="8911687" cy="833629"/>
          </a:xfrm>
        </p:spPr>
        <p:txBody>
          <a:bodyPr>
            <a:normAutofit fontScale="90000"/>
          </a:bodyPr>
          <a:lstStyle/>
          <a:p>
            <a:r>
              <a:rPr lang="en-US" b="1"/>
              <a:t>What employers want from their workers:</a:t>
            </a:r>
            <a:br>
              <a:rPr lang="en-US" b="1"/>
            </a:br>
            <a:endParaRPr lang="en-US"/>
          </a:p>
        </p:txBody>
      </p:sp>
      <p:sp>
        <p:nvSpPr>
          <p:cNvPr id="3" name="Content Placeholder 2"/>
          <p:cNvSpPr>
            <a:spLocks noGrp="1"/>
          </p:cNvSpPr>
          <p:nvPr>
            <p:ph idx="1"/>
          </p:nvPr>
        </p:nvSpPr>
        <p:spPr>
          <a:xfrm>
            <a:off x="1593265" y="2231064"/>
            <a:ext cx="9424021" cy="4682435"/>
          </a:xfrm>
        </p:spPr>
        <p:txBody>
          <a:bodyPr>
            <a:noAutofit/>
          </a:bodyPr>
          <a:lstStyle/>
          <a:p>
            <a:r>
              <a:rPr lang="en-US" sz="2400"/>
              <a:t>Get along well with others.</a:t>
            </a:r>
          </a:p>
          <a:p>
            <a:r>
              <a:rPr lang="en-US" sz="2400"/>
              <a:t>Try to figure out problems on your own first, but speak up before you do something really costly.</a:t>
            </a:r>
          </a:p>
          <a:p>
            <a:r>
              <a:rPr lang="en-US" sz="2400"/>
              <a:t>Do quality work even when no one is checking.</a:t>
            </a:r>
          </a:p>
          <a:p>
            <a:r>
              <a:rPr lang="en-US" sz="2400"/>
              <a:t>Turn in completed work on time.</a:t>
            </a:r>
          </a:p>
          <a:p>
            <a:r>
              <a:rPr lang="en-US" sz="2400"/>
              <a:t>Be creative!</a:t>
            </a:r>
          </a:p>
          <a:p>
            <a:r>
              <a:rPr lang="en-US" sz="2400"/>
              <a:t>Show up on time, every day.</a:t>
            </a:r>
          </a:p>
          <a:p>
            <a:r>
              <a:rPr lang="en-US" sz="2400"/>
              <a:t>Have a positive attitude.  </a:t>
            </a:r>
          </a:p>
          <a:p>
            <a:pPr marL="0" indent="0">
              <a:buNone/>
            </a:pPr>
            <a:r>
              <a:rPr lang="en-US" sz="2400"/>
              <a:t>		(What you put out, you will receive.)</a:t>
            </a:r>
          </a:p>
        </p:txBody>
      </p:sp>
      <p:pic>
        <p:nvPicPr>
          <p:cNvPr id="4" name="Picture 4" descr="A picture containing graphics, drawing, sign, room&#10;&#10;Description generated with very high confidence">
            <a:extLst>
              <a:ext uri="{FF2B5EF4-FFF2-40B4-BE49-F238E27FC236}">
                <a16:creationId xmlns:a16="http://schemas.microsoft.com/office/drawing/2014/main" id="{4DF8AF13-1E63-4F5B-AB01-5DE984C71301}"/>
              </a:ext>
            </a:extLst>
          </p:cNvPr>
          <p:cNvPicPr>
            <a:picLocks noChangeAspect="1"/>
          </p:cNvPicPr>
          <p:nvPr/>
        </p:nvPicPr>
        <p:blipFill>
          <a:blip r:embed="rId2"/>
          <a:stretch>
            <a:fillRect/>
          </a:stretch>
        </p:blipFill>
        <p:spPr>
          <a:xfrm>
            <a:off x="8100350" y="4388081"/>
            <a:ext cx="3582363" cy="2084749"/>
          </a:xfrm>
          <a:prstGeom prst="rect">
            <a:avLst/>
          </a:prstGeom>
        </p:spPr>
      </p:pic>
    </p:spTree>
    <p:extLst>
      <p:ext uri="{BB962C8B-B14F-4D97-AF65-F5344CB8AC3E}">
        <p14:creationId xmlns:p14="http://schemas.microsoft.com/office/powerpoint/2010/main" val="275363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45C83-F0C3-494E-A22D-5CAADA4E4703}"/>
              </a:ext>
            </a:extLst>
          </p:cNvPr>
          <p:cNvSpPr>
            <a:spLocks noGrp="1"/>
          </p:cNvSpPr>
          <p:nvPr>
            <p:ph type="title"/>
          </p:nvPr>
        </p:nvSpPr>
        <p:spPr/>
        <p:txBody>
          <a:bodyPr/>
          <a:lstStyle/>
          <a:p>
            <a:r>
              <a:rPr lang="en-US"/>
              <a:t>3 Important Skills to Master	:</a:t>
            </a:r>
          </a:p>
        </p:txBody>
      </p:sp>
      <p:sp>
        <p:nvSpPr>
          <p:cNvPr id="3" name="Content Placeholder 2">
            <a:extLst>
              <a:ext uri="{FF2B5EF4-FFF2-40B4-BE49-F238E27FC236}">
                <a16:creationId xmlns:a16="http://schemas.microsoft.com/office/drawing/2014/main" id="{4CED1A52-57FD-4532-B06B-CCAFF4A7C63D}"/>
              </a:ext>
            </a:extLst>
          </p:cNvPr>
          <p:cNvSpPr>
            <a:spLocks noGrp="1"/>
          </p:cNvSpPr>
          <p:nvPr>
            <p:ph idx="1"/>
          </p:nvPr>
        </p:nvSpPr>
        <p:spPr>
          <a:xfrm>
            <a:off x="1274225" y="2692952"/>
            <a:ext cx="8761412" cy="3416300"/>
          </a:xfrm>
        </p:spPr>
        <p:txBody>
          <a:bodyPr>
            <a:normAutofit/>
          </a:bodyPr>
          <a:lstStyle/>
          <a:p>
            <a:pPr marL="0" indent="0">
              <a:buNone/>
            </a:pPr>
            <a:r>
              <a:rPr lang="en-US" sz="2400" b="1" u="sng"/>
              <a:t>1. Time Management</a:t>
            </a:r>
          </a:p>
          <a:p>
            <a:r>
              <a:rPr lang="en-US" sz="2400"/>
              <a:t>Map out weekly schedule</a:t>
            </a:r>
          </a:p>
          <a:p>
            <a:r>
              <a:rPr lang="en-US" sz="2400"/>
              <a:t>Use of planner</a:t>
            </a:r>
          </a:p>
          <a:p>
            <a:r>
              <a:rPr lang="en-US" sz="2400"/>
              <a:t>Teacher websites</a:t>
            </a:r>
          </a:p>
          <a:p>
            <a:r>
              <a:rPr lang="en-US" sz="2400"/>
              <a:t>Study Sessions</a:t>
            </a:r>
          </a:p>
        </p:txBody>
      </p:sp>
      <p:pic>
        <p:nvPicPr>
          <p:cNvPr id="4" name="Picture 4" descr="A close up of a map&#10;&#10;Description generated with high confidence">
            <a:extLst>
              <a:ext uri="{FF2B5EF4-FFF2-40B4-BE49-F238E27FC236}">
                <a16:creationId xmlns:a16="http://schemas.microsoft.com/office/drawing/2014/main" id="{31F961E1-33BE-4113-934D-9BBC25DDC2E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852931" y="2458594"/>
            <a:ext cx="5386086" cy="3812054"/>
          </a:xfrm>
          <a:prstGeom prst="rect">
            <a:avLst/>
          </a:prstGeom>
        </p:spPr>
      </p:pic>
    </p:spTree>
    <p:extLst>
      <p:ext uri="{BB962C8B-B14F-4D97-AF65-F5344CB8AC3E}">
        <p14:creationId xmlns:p14="http://schemas.microsoft.com/office/powerpoint/2010/main" val="1237563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45B05-FFAE-4434-9C4E-A098DB820851}"/>
              </a:ext>
            </a:extLst>
          </p:cNvPr>
          <p:cNvSpPr>
            <a:spLocks noGrp="1"/>
          </p:cNvSpPr>
          <p:nvPr>
            <p:ph type="title"/>
          </p:nvPr>
        </p:nvSpPr>
        <p:spPr>
          <a:xfrm>
            <a:off x="1860632" y="953790"/>
            <a:ext cx="8761413" cy="706964"/>
          </a:xfrm>
        </p:spPr>
        <p:txBody>
          <a:bodyPr/>
          <a:lstStyle/>
          <a:p>
            <a:r>
              <a:rPr lang="en-US"/>
              <a:t>3 Important Skills to Master	:</a:t>
            </a:r>
            <a:br>
              <a:rPr lang="en-US"/>
            </a:br>
            <a:endParaRPr lang="en-US"/>
          </a:p>
        </p:txBody>
      </p:sp>
      <p:sp>
        <p:nvSpPr>
          <p:cNvPr id="3" name="Content Placeholder 2">
            <a:extLst>
              <a:ext uri="{FF2B5EF4-FFF2-40B4-BE49-F238E27FC236}">
                <a16:creationId xmlns:a16="http://schemas.microsoft.com/office/drawing/2014/main" id="{8D3F9354-B8BB-43FF-A163-EDAA06885260}"/>
              </a:ext>
            </a:extLst>
          </p:cNvPr>
          <p:cNvSpPr>
            <a:spLocks noGrp="1"/>
          </p:cNvSpPr>
          <p:nvPr>
            <p:ph idx="1"/>
          </p:nvPr>
        </p:nvSpPr>
        <p:spPr>
          <a:xfrm>
            <a:off x="1675815" y="2960386"/>
            <a:ext cx="8761412" cy="3416300"/>
          </a:xfrm>
        </p:spPr>
        <p:txBody>
          <a:bodyPr/>
          <a:lstStyle/>
          <a:p>
            <a:pPr marL="0" indent="0">
              <a:buNone/>
            </a:pPr>
            <a:r>
              <a:rPr lang="en-US" sz="2400" b="1" u="sng"/>
              <a:t>2. How to Study</a:t>
            </a:r>
          </a:p>
          <a:p>
            <a:r>
              <a:rPr lang="en-US" sz="2400"/>
              <a:t>	1. Review class notes</a:t>
            </a:r>
          </a:p>
          <a:p>
            <a:r>
              <a:rPr lang="en-US" sz="2400"/>
              <a:t>	2. Start studying 5 nights before an exam</a:t>
            </a:r>
          </a:p>
          <a:p>
            <a:r>
              <a:rPr lang="en-US" sz="2400"/>
              <a:t>	3. Attend help sessions- come with questions for the      	    teacher (esp. for Math)</a:t>
            </a:r>
          </a:p>
          <a:p>
            <a:endParaRPr lang="en-US"/>
          </a:p>
        </p:txBody>
      </p:sp>
      <p:pic>
        <p:nvPicPr>
          <p:cNvPr id="4" name="Picture 4" descr="A picture containing table, wooden, board, piece&#10;&#10;Description generated with very high confidence">
            <a:extLst>
              <a:ext uri="{FF2B5EF4-FFF2-40B4-BE49-F238E27FC236}">
                <a16:creationId xmlns:a16="http://schemas.microsoft.com/office/drawing/2014/main" id="{A24D5339-0A2B-48B5-9714-92282ACFFCC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920224" y="2312043"/>
            <a:ext cx="2743200" cy="1828800"/>
          </a:xfrm>
          <a:prstGeom prst="rect">
            <a:avLst/>
          </a:prstGeom>
        </p:spPr>
      </p:pic>
      <p:sp>
        <p:nvSpPr>
          <p:cNvPr id="6" name="TextBox 5">
            <a:extLst>
              <a:ext uri="{FF2B5EF4-FFF2-40B4-BE49-F238E27FC236}">
                <a16:creationId xmlns:a16="http://schemas.microsoft.com/office/drawing/2014/main" id="{7506E51B-09B7-476C-B72B-FB9960ECDC97}"/>
              </a:ext>
            </a:extLst>
          </p:cNvPr>
          <p:cNvSpPr txBox="1"/>
          <p:nvPr/>
        </p:nvSpPr>
        <p:spPr>
          <a:xfrm>
            <a:off x="7917084" y="3533172"/>
            <a:ext cx="2743200" cy="317500"/>
          </a:xfrm>
          <a:prstGeom prst="rect">
            <a:avLst/>
          </a:prstGeom>
        </p:spPr>
        <p:txBody>
          <a:bodyPr anchor="t">
            <a:normAutofit fontScale="92500" lnSpcReduction="20000"/>
          </a:bodyPr>
          <a:lstStyle/>
          <a:p>
            <a:endParaRPr lang="en-US"/>
          </a:p>
        </p:txBody>
      </p:sp>
    </p:spTree>
    <p:extLst>
      <p:ext uri="{BB962C8B-B14F-4D97-AF65-F5344CB8AC3E}">
        <p14:creationId xmlns:p14="http://schemas.microsoft.com/office/powerpoint/2010/main" val="3029829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C93B5-78BE-40AF-80EB-DA7F4FD5027A}"/>
              </a:ext>
            </a:extLst>
          </p:cNvPr>
          <p:cNvSpPr>
            <a:spLocks noGrp="1"/>
          </p:cNvSpPr>
          <p:nvPr>
            <p:ph type="title"/>
          </p:nvPr>
        </p:nvSpPr>
        <p:spPr/>
        <p:txBody>
          <a:bodyPr/>
          <a:lstStyle/>
          <a:p>
            <a:pPr algn="ctr"/>
            <a:r>
              <a:rPr lang="en-US"/>
              <a:t>3 Important Skills to Master:</a:t>
            </a:r>
            <a:br>
              <a:rPr lang="en-US"/>
            </a:br>
            <a:endParaRPr lang="en-US"/>
          </a:p>
        </p:txBody>
      </p:sp>
      <p:sp>
        <p:nvSpPr>
          <p:cNvPr id="3" name="Content Placeholder 2">
            <a:extLst>
              <a:ext uri="{FF2B5EF4-FFF2-40B4-BE49-F238E27FC236}">
                <a16:creationId xmlns:a16="http://schemas.microsoft.com/office/drawing/2014/main" id="{3CDAE5CD-ADA0-4A1E-BE7B-CF6E7BDF1DAA}"/>
              </a:ext>
            </a:extLst>
          </p:cNvPr>
          <p:cNvSpPr>
            <a:spLocks noGrp="1"/>
          </p:cNvSpPr>
          <p:nvPr>
            <p:ph idx="1"/>
          </p:nvPr>
        </p:nvSpPr>
        <p:spPr/>
        <p:txBody>
          <a:bodyPr vert="horz" lIns="91440" tIns="45720" rIns="91440" bIns="45720" rtlCol="0" anchor="t">
            <a:normAutofit fontScale="92500" lnSpcReduction="20000"/>
          </a:bodyPr>
          <a:lstStyle/>
          <a:p>
            <a:pPr marL="0" indent="0">
              <a:buNone/>
            </a:pPr>
            <a:r>
              <a:rPr lang="en-US" sz="2600" b="1" u="sng"/>
              <a:t>3.  Modeling self -care habits</a:t>
            </a:r>
          </a:p>
          <a:p>
            <a:r>
              <a:rPr lang="en-US" sz="2600"/>
              <a:t>  Set realistic goals for yourself</a:t>
            </a:r>
          </a:p>
          <a:p>
            <a:r>
              <a:rPr lang="en-US" sz="2600"/>
              <a:t>  Sleep it's important</a:t>
            </a:r>
          </a:p>
          <a:p>
            <a:r>
              <a:rPr lang="en-US" sz="2600"/>
              <a:t>  Eat healthy and balanced meals</a:t>
            </a:r>
          </a:p>
          <a:p>
            <a:r>
              <a:rPr lang="en-US" sz="2600"/>
              <a:t>  Exercise</a:t>
            </a:r>
          </a:p>
          <a:p>
            <a:r>
              <a:rPr lang="en-US" sz="2600"/>
              <a:t>  Do what you enjoy doing</a:t>
            </a:r>
          </a:p>
          <a:p>
            <a:r>
              <a:rPr lang="en-US" sz="2600"/>
              <a:t>  Practice relaxation techniques</a:t>
            </a:r>
          </a:p>
          <a:p>
            <a:r>
              <a:rPr lang="en-US" sz="2600"/>
              <a:t>  Get support from relationships</a:t>
            </a:r>
          </a:p>
          <a:p>
            <a:pPr marL="0" indent="0">
              <a:buNone/>
            </a:pPr>
            <a:endParaRPr lang="en-US"/>
          </a:p>
        </p:txBody>
      </p:sp>
      <p:pic>
        <p:nvPicPr>
          <p:cNvPr id="8" name="Picture 8" descr="A hand holding a flower&#10;&#10;Description generated with very high confidence">
            <a:extLst>
              <a:ext uri="{FF2B5EF4-FFF2-40B4-BE49-F238E27FC236}">
                <a16:creationId xmlns:a16="http://schemas.microsoft.com/office/drawing/2014/main" id="{6454AFB2-BC26-4746-BF0D-D1685128099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628379" y="2820063"/>
            <a:ext cx="2761165" cy="2761165"/>
          </a:xfrm>
          <a:prstGeom prst="rect">
            <a:avLst/>
          </a:prstGeom>
        </p:spPr>
      </p:pic>
      <p:sp>
        <p:nvSpPr>
          <p:cNvPr id="10" name="TextBox 9">
            <a:extLst>
              <a:ext uri="{FF2B5EF4-FFF2-40B4-BE49-F238E27FC236}">
                <a16:creationId xmlns:a16="http://schemas.microsoft.com/office/drawing/2014/main" id="{F1BF10DF-9F17-4F0B-80B4-FC541580C1BD}"/>
              </a:ext>
            </a:extLst>
          </p:cNvPr>
          <p:cNvSpPr txBox="1"/>
          <p:nvPr/>
        </p:nvSpPr>
        <p:spPr>
          <a:xfrm>
            <a:off x="7628380" y="5938115"/>
            <a:ext cx="3214506" cy="413955"/>
          </a:xfrm>
          <a:prstGeom prst="rect">
            <a:avLst/>
          </a:prstGeom>
        </p:spPr>
        <p:txBody>
          <a:bodyPr anchor="t">
            <a:normAutofit/>
          </a:bodyPr>
          <a:lstStyle/>
          <a:p>
            <a:endParaRPr lang="en-US"/>
          </a:p>
        </p:txBody>
      </p:sp>
    </p:spTree>
    <p:extLst>
      <p:ext uri="{BB962C8B-B14F-4D97-AF65-F5344CB8AC3E}">
        <p14:creationId xmlns:p14="http://schemas.microsoft.com/office/powerpoint/2010/main" val="35603080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34407243AC5344B749E41C1A69C691" ma:contentTypeVersion="11" ma:contentTypeDescription="Create a new document." ma:contentTypeScope="" ma:versionID="f6e33c7c43a802dc5876bad1a1e053df">
  <xsd:schema xmlns:xsd="http://www.w3.org/2001/XMLSchema" xmlns:xs="http://www.w3.org/2001/XMLSchema" xmlns:p="http://schemas.microsoft.com/office/2006/metadata/properties" xmlns:ns3="0299a425-f852-4329-945e-eed099fa226f" xmlns:ns4="2a6aba3b-3a20-4a7a-bf13-407a35109409" targetNamespace="http://schemas.microsoft.com/office/2006/metadata/properties" ma:root="true" ma:fieldsID="b2a10453b170719c731f4f72caa909bf" ns3:_="" ns4:_="">
    <xsd:import namespace="0299a425-f852-4329-945e-eed099fa226f"/>
    <xsd:import namespace="2a6aba3b-3a20-4a7a-bf13-407a3510940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DateTaken" minOccurs="0"/>
                <xsd:element ref="ns4:MediaServiceLocation"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99a425-f852-4329-945e-eed099fa226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6aba3b-3a20-4a7a-bf13-407a35109409"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1FFDF93-52CA-4EEC-B307-1F97F04299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99a425-f852-4329-945e-eed099fa226f"/>
    <ds:schemaRef ds:uri="2a6aba3b-3a20-4a7a-bf13-407a351094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89A4D05-1819-457F-BC3B-A34431C227E8}">
  <ds:schemaRefs>
    <ds:schemaRef ds:uri="http://schemas.microsoft.com/sharepoint/v3/contenttype/forms"/>
  </ds:schemaRefs>
</ds:datastoreItem>
</file>

<file path=customXml/itemProps3.xml><?xml version="1.0" encoding="utf-8"?>
<ds:datastoreItem xmlns:ds="http://schemas.openxmlformats.org/officeDocument/2006/customXml" ds:itemID="{574BFADD-D18B-4CB9-A189-8B1BF1A7834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Ion Boardroom</Template>
  <Application>Microsoft Office PowerPoint</Application>
  <PresentationFormat>Widescreen</PresentationFormat>
  <Slides>14</Slides>
  <Notes>5</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Ion Boardroom</vt:lpstr>
      <vt:lpstr>Success and Stress Management in Middle School </vt:lpstr>
      <vt:lpstr>PowerPoint Presentation</vt:lpstr>
      <vt:lpstr>What is your vision for long term success?</vt:lpstr>
      <vt:lpstr>Larger Goals for Long Term Success</vt:lpstr>
      <vt:lpstr>What colleges want their students  to be able to do: </vt:lpstr>
      <vt:lpstr>What employers want from their workers: </vt:lpstr>
      <vt:lpstr>3 Important Skills to Master :</vt:lpstr>
      <vt:lpstr>3 Important Skills to Master : </vt:lpstr>
      <vt:lpstr>3 Important Skills to Master: </vt:lpstr>
      <vt:lpstr> Model Resilience.   The sky is falling…  And there is a tornado, too!</vt:lpstr>
      <vt:lpstr>Do not join them in the tornado!</vt:lpstr>
      <vt:lpstr>When you get the call   from the bathroom…</vt:lpstr>
      <vt:lpstr>  It Takes a Village!   We are all in this together. </vt:lpstr>
      <vt:lpstr>Books for inspiration: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your elementary student for success at the next level</dc:title>
  <dc:creator>Schuette, Stephanie S</dc:creator>
  <cp:revision>1</cp:revision>
  <dcterms:created xsi:type="dcterms:W3CDTF">2017-02-21T13:43:34Z</dcterms:created>
  <dcterms:modified xsi:type="dcterms:W3CDTF">2020-01-14T16:31:19Z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0x0101009034407243AC5344B749E41C1A69C691</vt:lpwstr>
  </property>
  <property fmtid="{D5CDD505-2E9C-101B-9397-08002B2CF9AE}" pid="3" name="MSIP_Label_0ee3c538-ec52-435f-ae58-017644bd9513_Enabled">
    <vt:lpwstr>True</vt:lpwstr>
  </property>
  <property fmtid="{D5CDD505-2E9C-101B-9397-08002B2CF9AE}" pid="4" name="MSIP_Label_0ee3c538-ec52-435f-ae58-017644bd9513_SiteId">
    <vt:lpwstr>0cdcb198-8169-4b70-ba9f-da7e3ba700c2</vt:lpwstr>
  </property>
  <property fmtid="{D5CDD505-2E9C-101B-9397-08002B2CF9AE}" pid="5" name="MSIP_Label_0ee3c538-ec52-435f-ae58-017644bd9513_Owner">
    <vt:lpwstr>CorbettL@fultonschools.org</vt:lpwstr>
  </property>
  <property fmtid="{D5CDD505-2E9C-101B-9397-08002B2CF9AE}" pid="6" name="MSIP_Label_0ee3c538-ec52-435f-ae58-017644bd9513_SetDate">
    <vt:lpwstr>2020-01-13T20:04:52.2422752Z</vt:lpwstr>
  </property>
  <property fmtid="{D5CDD505-2E9C-101B-9397-08002B2CF9AE}" pid="7" name="MSIP_Label_0ee3c538-ec52-435f-ae58-017644bd9513_Name">
    <vt:lpwstr>General</vt:lpwstr>
  </property>
  <property fmtid="{D5CDD505-2E9C-101B-9397-08002B2CF9AE}" pid="8" name="MSIP_Label_0ee3c538-ec52-435f-ae58-017644bd9513_Application">
    <vt:lpwstr>Microsoft Azure Information Protection</vt:lpwstr>
  </property>
  <property fmtid="{D5CDD505-2E9C-101B-9397-08002B2CF9AE}" pid="9" name="MSIP_Label_0ee3c538-ec52-435f-ae58-017644bd9513_Extended_MSFT_Method">
    <vt:lpwstr>Automatic</vt:lpwstr>
  </property>
  <property fmtid="{D5CDD505-2E9C-101B-9397-08002B2CF9AE}" pid="10" name="Sensitivity">
    <vt:lpwstr>General</vt:lpwstr>
  </property>
</Properties>
</file>